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62" r:id="rId5"/>
    <p:sldId id="260" r:id="rId6"/>
    <p:sldId id="267" r:id="rId7"/>
    <p:sldId id="263" r:id="rId8"/>
    <p:sldId id="264" r:id="rId9"/>
    <p:sldId id="265" r:id="rId10"/>
    <p:sldId id="266" r:id="rId11"/>
    <p:sldId id="261" r:id="rId12"/>
    <p:sldId id="268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5940"/>
  </p:normalViewPr>
  <p:slideViewPr>
    <p:cSldViewPr snapToGrid="0">
      <p:cViewPr>
        <p:scale>
          <a:sx n="98" d="100"/>
          <a:sy n="98" d="100"/>
        </p:scale>
        <p:origin x="1016" y="3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75C4CC-BF25-D20E-3E88-87CD8AC643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98106F-B801-31BA-F554-4F9F4CBEB5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F1138A-8B82-C04C-A7D8-4656712DA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71BF2-2845-984B-9B11-485C784D9854}" type="datetimeFigureOut">
              <a:rPr lang="en-US" smtClean="0"/>
              <a:t>9/26/23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53551F-36F6-B694-B982-A350ECF1C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70659A-7461-9BD5-A08B-6BCF19DB1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7551B-B0AF-4D4D-9E1E-34C76AB5E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673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94E5F-82D9-5668-F23E-9662B338A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46A4EB-83AC-2142-332C-04CA8CA6F6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56299B-B9CB-9B2F-E0DC-81659D140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71BF2-2845-984B-9B11-485C784D9854}" type="datetimeFigureOut">
              <a:rPr lang="en-US" smtClean="0"/>
              <a:t>9/26/23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F7A0BE-7F3D-BA9B-627A-36B5E3E7E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BC1508-98B6-BBC3-BF99-E3B459CD6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7551B-B0AF-4D4D-9E1E-34C76AB5E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366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0E7F9DF-BE82-51B6-98B0-3E479EF86D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D454C6-BC36-7B7B-C2E7-42E40457E9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97E165-9B15-3EB9-4465-7A86FBD4E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71BF2-2845-984B-9B11-485C784D9854}" type="datetimeFigureOut">
              <a:rPr lang="en-US" smtClean="0"/>
              <a:t>9/26/23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1D4CAA-2A5C-6851-A282-75C960BC2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749F48-FE04-5CA4-36A2-ADC1BD6B6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7551B-B0AF-4D4D-9E1E-34C76AB5E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023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BF3A5-B712-A72C-BC92-5483EA9A4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54FF32-0358-0107-D507-A36B172F27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6C1F8D-0432-96D8-D338-BEF1C9284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71BF2-2845-984B-9B11-485C784D9854}" type="datetimeFigureOut">
              <a:rPr lang="en-US" smtClean="0"/>
              <a:t>9/26/23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D2C74C-3A95-B959-811F-96D1707FF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3D39A3-C704-6E64-4FE9-EAFEF71B7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7551B-B0AF-4D4D-9E1E-34C76AB5E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452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F8121-03EE-C18A-3A61-67C1709DD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4C5D57-1380-BA2A-ED84-075D448836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C5C7F8-05E1-9627-1649-BB1A9A155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71BF2-2845-984B-9B11-485C784D9854}" type="datetimeFigureOut">
              <a:rPr lang="en-US" smtClean="0"/>
              <a:t>9/26/23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40F6C2-661C-3204-30C7-9717694A0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E95A2F-3BA1-0FE4-BDE4-B711E249F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7551B-B0AF-4D4D-9E1E-34C76AB5E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492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EA5C0-06B2-2533-A877-827C1A7CF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6AA543-559B-E25F-73AC-CB7DD80989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4F8A91-698E-CF07-135B-AD5568B5D1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35F422-980C-917E-21AF-9474D34F94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71BF2-2845-984B-9B11-485C784D9854}" type="datetimeFigureOut">
              <a:rPr lang="en-US" smtClean="0"/>
              <a:t>9/26/23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07AC59-03C3-84F4-BACB-546EE44C8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3A9B87-2C39-EBC4-41D4-7A681D375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7551B-B0AF-4D4D-9E1E-34C76AB5E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320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CA9706-E368-1445-0C3C-DBC534513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7431A9-58A8-397F-23FA-393F19388F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D5B472-F884-AFCC-F9CB-2450368F2D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E4ACC5-105C-6C74-3F70-771F075FEF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14CE41-1477-20B4-02C6-52BAA0E230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5AE7FB-9E3B-FB10-736B-9854D0885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71BF2-2845-984B-9B11-485C784D9854}" type="datetimeFigureOut">
              <a:rPr lang="en-US" smtClean="0"/>
              <a:t>9/26/23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7F562D-5898-5848-B6C5-12AA1BB5F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9A413B3-1461-85E5-8BBD-A659A7397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7551B-B0AF-4D4D-9E1E-34C76AB5E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015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DC8FD-BF5A-10F0-6342-3031DE0A7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94176A-CC04-ABB1-9CFF-6DDBFC425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71BF2-2845-984B-9B11-485C784D9854}" type="datetimeFigureOut">
              <a:rPr lang="en-US" smtClean="0"/>
              <a:t>9/26/23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2706C7-7FF2-9679-178E-9750FCF55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4D461F-7796-D570-B6BD-05168B4B1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7551B-B0AF-4D4D-9E1E-34C76AB5E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681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A69E2AF-207D-1602-B5CD-3970D984D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71BF2-2845-984B-9B11-485C784D9854}" type="datetimeFigureOut">
              <a:rPr lang="en-US" smtClean="0"/>
              <a:t>9/26/23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35F6E4-850C-6FE5-3F25-F255C1251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EEB720-4266-4E87-FFC9-F9FCC1E75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7551B-B0AF-4D4D-9E1E-34C76AB5E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165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EC73FC-4124-F191-E6F0-647040F2F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DDEC1C-EBED-0BF8-B6BE-B61FB5BA1E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D10237-9DE6-396E-CCA1-78263EF821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59859C-3E42-45A8-D320-E011D6966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71BF2-2845-984B-9B11-485C784D9854}" type="datetimeFigureOut">
              <a:rPr lang="en-US" smtClean="0"/>
              <a:t>9/26/23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10DB54-4352-22FC-46CB-B8733348F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27DD93-568F-39D0-F75B-6DFC87C1B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7551B-B0AF-4D4D-9E1E-34C76AB5E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66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C7131-A1D7-A20B-80A4-D37039776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B1353C8-BF6F-8FA2-4A10-F94060E180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BFCF2B-D1BB-3970-6EDD-9BEC5A11D8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8E1D0C-D87D-4055-4687-4849C7A13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71BF2-2845-984B-9B11-485C784D9854}" type="datetimeFigureOut">
              <a:rPr lang="en-US" smtClean="0"/>
              <a:t>9/26/23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A4C4FF-198D-B2C4-4DB6-2BF1250EA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AC9BA-CD3D-647F-5AA4-3243A09A6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7551B-B0AF-4D4D-9E1E-34C76AB5E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444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C1DE41E-382C-E594-1C25-0CF3DB3B0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EB1F78-00F3-4FCF-D11C-1263B10114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98E86A-B955-9D5F-9036-36B8BA0201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E171BF2-2845-984B-9B11-485C784D9854}" type="datetimeFigureOut">
              <a:rPr lang="en-US" smtClean="0"/>
              <a:t>9/26/23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BD5DAE-7E98-E5E2-0056-A74B318B9B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2A69F8-9A0B-832D-1FE7-7FE1ACE2AE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F7551B-B0AF-4D4D-9E1E-34C76AB5E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690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2151139A-886F-4B97-8815-729AD3831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B5E08C4-8CDD-4623-A5B8-E998C6DEE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492"/>
            <a:ext cx="12191998" cy="1575955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5F33878-D502-4FFA-8ACE-F2AECDB2A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35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3539FEE-81D3-4406-802E-60B20B16F4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8" y="-5307777"/>
            <a:ext cx="1576446" cy="12192001"/>
          </a:xfrm>
          <a:prstGeom prst="rect">
            <a:avLst/>
          </a:prstGeom>
          <a:gradFill>
            <a:gsLst>
              <a:gs pos="16000">
                <a:srgbClr val="000000">
                  <a:alpha val="0"/>
                </a:srgbClr>
              </a:gs>
              <a:gs pos="99000">
                <a:srgbClr val="000000">
                  <a:alpha val="87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C701763-729E-462F-A5A8-E0DEFEB1E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25434" y="986"/>
            <a:ext cx="4303422" cy="1575461"/>
          </a:xfrm>
          <a:prstGeom prst="rect">
            <a:avLst/>
          </a:prstGeom>
          <a:gradFill>
            <a:gsLst>
              <a:gs pos="0">
                <a:schemeClr val="accent1">
                  <a:alpha val="17000"/>
                </a:schemeClr>
              </a:gs>
              <a:gs pos="74000">
                <a:schemeClr val="accent1">
                  <a:lumMod val="5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DCDCB3-0836-468F-27F3-D4BA439499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9713" y="353160"/>
            <a:ext cx="10258800" cy="898581"/>
          </a:xfrm>
        </p:spPr>
        <p:txBody>
          <a:bodyPr anchor="ctr">
            <a:normAutofit/>
          </a:bodyPr>
          <a:lstStyle/>
          <a:p>
            <a:pPr algn="l"/>
            <a:r>
              <a:rPr lang="en-US" sz="28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Welcome to Rejoice Visioning Meeting, October 1, 2023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909EC04-7B7E-16BF-5001-E5133B2C2C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5753" y="1797803"/>
            <a:ext cx="6188535" cy="3724700"/>
          </a:xfrm>
          <a:prstGeom prst="rect">
            <a:avLst/>
          </a:prstGeom>
        </p:spPr>
      </p:pic>
      <p:pic>
        <p:nvPicPr>
          <p:cNvPr id="4" name="Picture 3" descr="A circle with different symbols&#10;&#10;Description automatically generated">
            <a:extLst>
              <a:ext uri="{FF2B5EF4-FFF2-40B4-BE49-F238E27FC236}">
                <a16:creationId xmlns:a16="http://schemas.microsoft.com/office/drawing/2014/main" id="{3DBE9D33-E157-47E9-3D99-C547EC615C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2997" y="131804"/>
            <a:ext cx="1341291" cy="134129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A67D34-8CC0-04CE-05C0-E9985E83FAB7}"/>
              </a:ext>
            </a:extLst>
          </p:cNvPr>
          <p:cNvSpPr txBox="1">
            <a:spLocks/>
          </p:cNvSpPr>
          <p:nvPr/>
        </p:nvSpPr>
        <p:spPr>
          <a:xfrm>
            <a:off x="301072" y="1838914"/>
            <a:ext cx="552804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rgbClr val="4747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Purpose</a:t>
            </a:r>
          </a:p>
          <a:p>
            <a:pPr algn="l"/>
            <a:r>
              <a:rPr lang="en-US" dirty="0">
                <a:solidFill>
                  <a:srgbClr val="4747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foster spiritual growth, enhance community engagement, and chart a course for the future considering: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747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Approved 2023 deficit budget of ($50,784)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747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Rev. Adam Stockton’s new part-time role as NT-NL Synod Youth Connector effective 9/1/23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747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Rev. Neil White’s upcoming 2024 sabbatical</a:t>
            </a:r>
          </a:p>
          <a:p>
            <a:endParaRPr lang="en-US" dirty="0">
              <a:solidFill>
                <a:srgbClr val="47474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0460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E5A3C-CA89-9DB8-655B-972478D78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Share Rejoice Survey Results (cont.)</a:t>
            </a:r>
            <a:b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Bottom 3 Dimensions of Thriving Churches</a:t>
            </a:r>
          </a:p>
        </p:txBody>
      </p:sp>
      <p:pic>
        <p:nvPicPr>
          <p:cNvPr id="4" name="Picture 3" descr="A circle with different symbols&#10;&#10;Description automatically generated">
            <a:extLst>
              <a:ext uri="{FF2B5EF4-FFF2-40B4-BE49-F238E27FC236}">
                <a16:creationId xmlns:a16="http://schemas.microsoft.com/office/drawing/2014/main" id="{217E2FD8-8C04-66AF-E7EA-5BCF3945D8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8685" y="21545"/>
            <a:ext cx="1846943" cy="18469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2D9221D-8A40-8015-B1EF-8707F63C89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" y="1588952"/>
            <a:ext cx="3429000" cy="6527800"/>
          </a:xfrm>
          <a:prstGeom prst="rect">
            <a:avLst/>
          </a:prstGeom>
        </p:spPr>
      </p:pic>
      <p:pic>
        <p:nvPicPr>
          <p:cNvPr id="7" name="Picture 6" descr="A screenshot of a website&#10;&#10;Description automatically generated">
            <a:extLst>
              <a:ext uri="{FF2B5EF4-FFF2-40B4-BE49-F238E27FC236}">
                <a16:creationId xmlns:a16="http://schemas.microsoft.com/office/drawing/2014/main" id="{3601FB84-98BB-BC61-6A49-773DF0DF54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1270" y="1588952"/>
            <a:ext cx="3289300" cy="6146800"/>
          </a:xfrm>
          <a:prstGeom prst="rect">
            <a:avLst/>
          </a:prstGeom>
        </p:spPr>
      </p:pic>
      <p:pic>
        <p:nvPicPr>
          <p:cNvPr id="10" name="Picture 9" descr="A screenshot of a website&#10;&#10;Description automatically generated">
            <a:extLst>
              <a:ext uri="{FF2B5EF4-FFF2-40B4-BE49-F238E27FC236}">
                <a16:creationId xmlns:a16="http://schemas.microsoft.com/office/drawing/2014/main" id="{32CC5DF7-E85A-E2C3-16AB-80484A62AB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07579" y="1588952"/>
            <a:ext cx="3239337" cy="526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3194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E5A3C-CA89-9DB8-655B-972478D78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Look ahead to the future – 15 minutes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Small Group Activity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06BAAD-942F-A7CF-D942-6AF2892A75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Given what you’ve experienced in the past and learned from our survey results, create a visual of your aspirations for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Rejoice’s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future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Not being graded as an art project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Stick figures are fine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Poster board, markers, etc. are available at your table</a:t>
            </a:r>
          </a:p>
        </p:txBody>
      </p:sp>
      <p:pic>
        <p:nvPicPr>
          <p:cNvPr id="4" name="Picture 3" descr="A circle with different symbols&#10;&#10;Description automatically generated">
            <a:extLst>
              <a:ext uri="{FF2B5EF4-FFF2-40B4-BE49-F238E27FC236}">
                <a16:creationId xmlns:a16="http://schemas.microsoft.com/office/drawing/2014/main" id="{217E2FD8-8C04-66AF-E7EA-5BCF3945D8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8685" y="21545"/>
            <a:ext cx="1846943" cy="1846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1798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E5A3C-CA89-9DB8-655B-972478D78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Large Group Debrief – 30 minutes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06BAAD-942F-A7CF-D942-6AF2892A75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Debrief from each small group to share your visual 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Identify 3 common themes between small groups</a:t>
            </a:r>
          </a:p>
        </p:txBody>
      </p:sp>
      <p:pic>
        <p:nvPicPr>
          <p:cNvPr id="4" name="Picture 3" descr="A circle with different symbols&#10;&#10;Description automatically generated">
            <a:extLst>
              <a:ext uri="{FF2B5EF4-FFF2-40B4-BE49-F238E27FC236}">
                <a16:creationId xmlns:a16="http://schemas.microsoft.com/office/drawing/2014/main" id="{217E2FD8-8C04-66AF-E7EA-5BCF3945D8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8685" y="21545"/>
            <a:ext cx="1846943" cy="1846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8771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E5A3C-CA89-9DB8-655B-972478D78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Small Group Activity – 30 minutes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Spin Charting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06BAAD-942F-A7CF-D942-6AF2892A75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Given the 3 common themes, we’ll work on 4 rounds: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Round 1: Each small group will work on one theme to record suggested goals, who’s responsible and due dates on a flipchart for 10 minutes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Round 2: Combine small groups that are working on the same theme to review and combine their work and make any suggested changes for 10 minutes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Round 3: Rotate to the next combined flipchart to review the previous group’s work and make any suggested changes for 5 minutes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Round 4: Rotate to </a:t>
            </a: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the last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combined flipchart to review the previous group’s work and make any suggested changes for 5 minutes</a:t>
            </a:r>
          </a:p>
        </p:txBody>
      </p:sp>
      <p:pic>
        <p:nvPicPr>
          <p:cNvPr id="4" name="Picture 3" descr="A circle with different symbols&#10;&#10;Description automatically generated">
            <a:extLst>
              <a:ext uri="{FF2B5EF4-FFF2-40B4-BE49-F238E27FC236}">
                <a16:creationId xmlns:a16="http://schemas.microsoft.com/office/drawing/2014/main" id="{217E2FD8-8C04-66AF-E7EA-5BCF3945D8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8685" y="21545"/>
            <a:ext cx="1846943" cy="1846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5778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E5A3C-CA89-9DB8-655B-972478D78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Large Group: Wrap Up – 15 minutes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06BAAD-942F-A7CF-D942-6AF2892A75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6443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Recap next steps and create a communication plan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 descr="A circle with different symbols&#10;&#10;Description automatically generated">
            <a:extLst>
              <a:ext uri="{FF2B5EF4-FFF2-40B4-BE49-F238E27FC236}">
                <a16:creationId xmlns:a16="http://schemas.microsoft.com/office/drawing/2014/main" id="{217E2FD8-8C04-66AF-E7EA-5BCF3945D8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8685" y="21545"/>
            <a:ext cx="1846943" cy="1846943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111FE39-7894-D741-A612-E983601848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2891281"/>
              </p:ext>
            </p:extLst>
          </p:nvPr>
        </p:nvGraphicFramePr>
        <p:xfrm>
          <a:off x="601578" y="2478506"/>
          <a:ext cx="10752221" cy="39245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31307">
                  <a:extLst>
                    <a:ext uri="{9D8B030D-6E8A-4147-A177-3AD203B41FA5}">
                      <a16:colId xmlns:a16="http://schemas.microsoft.com/office/drawing/2014/main" val="1248401065"/>
                    </a:ext>
                  </a:extLst>
                </a:gridCol>
                <a:gridCol w="2953926">
                  <a:extLst>
                    <a:ext uri="{9D8B030D-6E8A-4147-A177-3AD203B41FA5}">
                      <a16:colId xmlns:a16="http://schemas.microsoft.com/office/drawing/2014/main" val="1278704893"/>
                    </a:ext>
                  </a:extLst>
                </a:gridCol>
                <a:gridCol w="1720070">
                  <a:extLst>
                    <a:ext uri="{9D8B030D-6E8A-4147-A177-3AD203B41FA5}">
                      <a16:colId xmlns:a16="http://schemas.microsoft.com/office/drawing/2014/main" val="1440238370"/>
                    </a:ext>
                  </a:extLst>
                </a:gridCol>
                <a:gridCol w="1823459">
                  <a:extLst>
                    <a:ext uri="{9D8B030D-6E8A-4147-A177-3AD203B41FA5}">
                      <a16:colId xmlns:a16="http://schemas.microsoft.com/office/drawing/2014/main" val="4194064645"/>
                    </a:ext>
                  </a:extLst>
                </a:gridCol>
                <a:gridCol w="1823459">
                  <a:extLst>
                    <a:ext uri="{9D8B030D-6E8A-4147-A177-3AD203B41FA5}">
                      <a16:colId xmlns:a16="http://schemas.microsoft.com/office/drawing/2014/main" val="1887436718"/>
                    </a:ext>
                  </a:extLst>
                </a:gridCol>
              </a:tblGrid>
              <a:tr h="2635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1" u="none" strike="noStrike" dirty="0">
                          <a:effectLst/>
                        </a:rPr>
                        <a:t>Audience</a:t>
                      </a:r>
                      <a:endParaRPr lang="en-US" sz="1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9" marR="7919" marT="79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1" u="none" strike="noStrike" dirty="0">
                          <a:effectLst/>
                        </a:rPr>
                        <a:t>Key Points</a:t>
                      </a:r>
                      <a:endParaRPr lang="en-US" sz="1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9" marR="7919" marT="79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1" u="none" strike="noStrike" dirty="0">
                          <a:effectLst/>
                        </a:rPr>
                        <a:t>Method</a:t>
                      </a:r>
                      <a:endParaRPr lang="en-US" sz="1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9" marR="7919" marT="79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1" u="none" strike="noStrike" dirty="0">
                          <a:effectLst/>
                        </a:rPr>
                        <a:t>When</a:t>
                      </a:r>
                      <a:endParaRPr lang="en-US" sz="1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9" marR="7919" marT="79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Who</a:t>
                      </a:r>
                    </a:p>
                  </a:txBody>
                  <a:tcPr marL="7919" marR="7919" marT="7919" marB="0" anchor="b"/>
                </a:tc>
                <a:extLst>
                  <a:ext uri="{0D108BD9-81ED-4DB2-BD59-A6C34878D82A}">
                    <a16:rowId xmlns:a16="http://schemas.microsoft.com/office/drawing/2014/main" val="2044758358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 dirty="0">
                          <a:effectLst/>
                        </a:rPr>
                        <a:t>Quit attending Rejoice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9" marR="7919" marT="79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 dirty="0">
                          <a:effectLst/>
                        </a:rPr>
                        <a:t> Summary &amp; invitation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9" marR="7919" marT="79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 dirty="0">
                          <a:effectLst/>
                        </a:rPr>
                        <a:t> Letter/email/call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9" marR="7919" marT="79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 dirty="0">
                          <a:effectLst/>
                        </a:rPr>
                        <a:t> Oct. 8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9" marR="7919" marT="79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Rev. Neil</a:t>
                      </a:r>
                    </a:p>
                  </a:txBody>
                  <a:tcPr marL="7919" marR="7919" marT="7919" marB="0" anchor="b"/>
                </a:tc>
                <a:extLst>
                  <a:ext uri="{0D108BD9-81ED-4DB2-BD59-A6C34878D82A}">
                    <a16:rowId xmlns:a16="http://schemas.microsoft.com/office/drawing/2014/main" val="236438465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 dirty="0">
                          <a:effectLst/>
                        </a:rPr>
                        <a:t>Easter/Xmas attendees?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9" marR="7919" marT="79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 dirty="0">
                          <a:effectLst/>
                        </a:rPr>
                        <a:t> Summary &amp; invitation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9" marR="7919" marT="79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 dirty="0">
                          <a:effectLst/>
                        </a:rPr>
                        <a:t> Letter/email/call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9" marR="7919" marT="79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 dirty="0">
                          <a:effectLst/>
                        </a:rPr>
                        <a:t> Oct. 8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9" marR="7919" marT="79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Rev. Neil</a:t>
                      </a:r>
                    </a:p>
                  </a:txBody>
                  <a:tcPr marL="7919" marR="7919" marT="7919" marB="0" anchor="b"/>
                </a:tc>
                <a:extLst>
                  <a:ext uri="{0D108BD9-81ED-4DB2-BD59-A6C34878D82A}">
                    <a16:rowId xmlns:a16="http://schemas.microsoft.com/office/drawing/2014/main" val="354644414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 dirty="0">
                          <a:effectLst/>
                        </a:rPr>
                        <a:t>Online attendees only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9" marR="7919" marT="79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 dirty="0">
                          <a:effectLst/>
                        </a:rPr>
                        <a:t> Summary &amp; invitation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9" marR="7919" marT="79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 dirty="0">
                          <a:effectLst/>
                        </a:rPr>
                        <a:t> Blog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9" marR="7919" marT="79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 dirty="0">
                          <a:effectLst/>
                        </a:rPr>
                        <a:t> Oct. 8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9" marR="7919" marT="79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Rev. Neil</a:t>
                      </a:r>
                    </a:p>
                  </a:txBody>
                  <a:tcPr marL="7919" marR="7919" marT="7919" marB="0" anchor="b"/>
                </a:tc>
                <a:extLst>
                  <a:ext uri="{0D108BD9-81ED-4DB2-BD59-A6C34878D82A}">
                    <a16:rowId xmlns:a16="http://schemas.microsoft.com/office/drawing/2014/main" val="17664010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 dirty="0">
                          <a:effectLst/>
                        </a:rPr>
                        <a:t>The Table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9" marR="7919" marT="79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 dirty="0">
                          <a:effectLst/>
                        </a:rPr>
                        <a:t> Summary &amp; invitation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9" marR="7919" marT="79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 dirty="0">
                          <a:effectLst/>
                        </a:rPr>
                        <a:t> Meal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9" marR="7919" marT="79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 dirty="0">
                          <a:effectLst/>
                        </a:rPr>
                        <a:t> Oct. 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9" marR="7919" marT="79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Rev. Adam</a:t>
                      </a:r>
                    </a:p>
                  </a:txBody>
                  <a:tcPr marL="7919" marR="7919" marT="7919" marB="0" anchor="b"/>
                </a:tc>
                <a:extLst>
                  <a:ext uri="{0D108BD9-81ED-4DB2-BD59-A6C34878D82A}">
                    <a16:rowId xmlns:a16="http://schemas.microsoft.com/office/drawing/2014/main" val="277762109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 dirty="0">
                          <a:effectLst/>
                        </a:rPr>
                        <a:t>Parents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9" marR="7919" marT="79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 dirty="0">
                          <a:effectLst/>
                        </a:rPr>
                        <a:t> Summary &amp; invitation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9" marR="7919" marT="79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 dirty="0">
                          <a:effectLst/>
                        </a:rPr>
                        <a:t> Adult Ed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9" marR="7919" marT="79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 dirty="0">
                          <a:effectLst/>
                        </a:rPr>
                        <a:t> Oct. 8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9" marR="7919" marT="79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Rev. Neil/Jane</a:t>
                      </a:r>
                    </a:p>
                  </a:txBody>
                  <a:tcPr marL="7919" marR="7919" marT="7919" marB="0" anchor="b"/>
                </a:tc>
                <a:extLst>
                  <a:ext uri="{0D108BD9-81ED-4DB2-BD59-A6C34878D82A}">
                    <a16:rowId xmlns:a16="http://schemas.microsoft.com/office/drawing/2014/main" val="13672855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 dirty="0">
                          <a:effectLst/>
                        </a:rPr>
                        <a:t>Gen Z (1999 or later)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9" marR="7919" marT="79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 dirty="0">
                          <a:effectLst/>
                        </a:rPr>
                        <a:t> Summary &amp; invitation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9" marR="7919" marT="79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 dirty="0">
                          <a:effectLst/>
                        </a:rPr>
                        <a:t> SNL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9" marR="7919" marT="79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 dirty="0">
                          <a:effectLst/>
                        </a:rPr>
                        <a:t> Oct. 8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9" marR="7919" marT="79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Rev. Adam</a:t>
                      </a:r>
                    </a:p>
                  </a:txBody>
                  <a:tcPr marL="7919" marR="7919" marT="7919" marB="0" anchor="b"/>
                </a:tc>
                <a:extLst>
                  <a:ext uri="{0D108BD9-81ED-4DB2-BD59-A6C34878D82A}">
                    <a16:rowId xmlns:a16="http://schemas.microsoft.com/office/drawing/2014/main" val="315255269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 dirty="0">
                          <a:effectLst/>
                        </a:rPr>
                        <a:t>Millennial (1984-1998))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9" marR="7919" marT="79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 dirty="0">
                          <a:effectLst/>
                        </a:rPr>
                        <a:t> Summary &amp; invitation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9" marR="7919" marT="79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 dirty="0">
                          <a:effectLst/>
                        </a:rPr>
                        <a:t> College care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9" marR="7919" marT="79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 dirty="0">
                          <a:effectLst/>
                        </a:rPr>
                        <a:t> Oct. 8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9" marR="7919" marT="79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Rev. Neil/Jane</a:t>
                      </a:r>
                    </a:p>
                  </a:txBody>
                  <a:tcPr marL="7919" marR="7919" marT="7919" marB="0" anchor="b"/>
                </a:tc>
                <a:extLst>
                  <a:ext uri="{0D108BD9-81ED-4DB2-BD59-A6C34878D82A}">
                    <a16:rowId xmlns:a16="http://schemas.microsoft.com/office/drawing/2014/main" val="2534679567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 dirty="0">
                          <a:effectLst/>
                        </a:rPr>
                        <a:t>Gen X (1965-1983)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9" marR="7919" marT="79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 dirty="0">
                          <a:effectLst/>
                        </a:rPr>
                        <a:t> Summary &amp; invitation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9" marR="7919" marT="79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 dirty="0">
                          <a:effectLst/>
                        </a:rPr>
                        <a:t> Adult Ed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9" marR="7919" marT="79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 dirty="0">
                          <a:effectLst/>
                        </a:rPr>
                        <a:t> Oct. 8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9" marR="7919" marT="7919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Rev. Neil/Jane</a:t>
                      </a:r>
                    </a:p>
                  </a:txBody>
                  <a:tcPr marL="7919" marR="7919" marT="7919" marB="0" anchor="b"/>
                </a:tc>
                <a:extLst>
                  <a:ext uri="{0D108BD9-81ED-4DB2-BD59-A6C34878D82A}">
                    <a16:rowId xmlns:a16="http://schemas.microsoft.com/office/drawing/2014/main" val="1979866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 dirty="0">
                          <a:effectLst/>
                        </a:rPr>
                        <a:t>Boomer (1946-1964)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9" marR="7919" marT="79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 dirty="0">
                          <a:effectLst/>
                        </a:rPr>
                        <a:t> Summary &amp; invitation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9" marR="7919" marT="79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 dirty="0">
                          <a:effectLst/>
                        </a:rPr>
                        <a:t> Adult Ed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9" marR="7919" marT="79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 dirty="0">
                          <a:effectLst/>
                        </a:rPr>
                        <a:t> Oct. 8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9" marR="7919" marT="7919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Rev. Neil/Jane</a:t>
                      </a:r>
                    </a:p>
                  </a:txBody>
                  <a:tcPr marL="7919" marR="7919" marT="7919" marB="0" anchor="b"/>
                </a:tc>
                <a:extLst>
                  <a:ext uri="{0D108BD9-81ED-4DB2-BD59-A6C34878D82A}">
                    <a16:rowId xmlns:a16="http://schemas.microsoft.com/office/drawing/2014/main" val="239546922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 dirty="0">
                          <a:effectLst/>
                        </a:rPr>
                        <a:t>Elder (1925-1945)</a:t>
                      </a:r>
                    </a:p>
                  </a:txBody>
                  <a:tcPr marL="7919" marR="7919" marT="79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 dirty="0">
                          <a:effectLst/>
                        </a:rPr>
                        <a:t> Summary &amp; invitation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9" marR="7919" marT="79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 dirty="0">
                          <a:effectLst/>
                        </a:rPr>
                        <a:t> Empty Nesters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9" marR="7919" marT="79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 dirty="0">
                          <a:effectLst/>
                        </a:rPr>
                        <a:t> Oct.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9" marR="7919" marT="79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Dave </a:t>
                      </a:r>
                      <a:r>
                        <a:rPr lang="en-US" sz="1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Grieser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9" marR="7919" marT="7919" marB="0" anchor="b"/>
                </a:tc>
                <a:extLst>
                  <a:ext uri="{0D108BD9-81ED-4DB2-BD59-A6C34878D82A}">
                    <a16:rowId xmlns:a16="http://schemas.microsoft.com/office/drawing/2014/main" val="1162585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96919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E5A3C-CA89-9DB8-655B-972478D78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Closing Prayer </a:t>
            </a:r>
          </a:p>
        </p:txBody>
      </p:sp>
      <p:pic>
        <p:nvPicPr>
          <p:cNvPr id="4" name="Picture 3" descr="A circle with different symbols&#10;&#10;Description automatically generated">
            <a:extLst>
              <a:ext uri="{FF2B5EF4-FFF2-40B4-BE49-F238E27FC236}">
                <a16:creationId xmlns:a16="http://schemas.microsoft.com/office/drawing/2014/main" id="{217E2FD8-8C04-66AF-E7EA-5BCF3945D8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8685" y="21545"/>
            <a:ext cx="1846943" cy="1846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1563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E5A3C-CA89-9DB8-655B-972478D78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06BAAD-942F-A7CF-D942-6AF2892A75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6651"/>
            <a:ext cx="11353800" cy="4351338"/>
          </a:xfrm>
        </p:spPr>
        <p:txBody>
          <a:bodyPr>
            <a:normAutofit lnSpcReduction="10000"/>
          </a:bodyPr>
          <a:lstStyle/>
          <a:p>
            <a:pPr marL="1373188" marR="0" indent="-1362075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12:45pm	Icebreaker activity: Large group reflections of the past</a:t>
            </a:r>
            <a:endParaRPr lang="en-US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373188" marR="0" indent="-1362075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1:00pm	Small group dialogue: Validate identity and SWOT analysis </a:t>
            </a:r>
            <a:endParaRPr lang="en-US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373188" marR="0" indent="-1362075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1:15pm	Large group: Share congregational survey results </a:t>
            </a:r>
            <a:endParaRPr lang="en-US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373188" marR="0" indent="-1362075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1:30pm	Small group: Create a visual of your aspirations for </a:t>
            </a:r>
            <a:r>
              <a:rPr lang="en-US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Rejoice’s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future</a:t>
            </a:r>
            <a:endParaRPr lang="en-US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373188" marR="0" indent="-1362075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1:45pm	Large: group: Debrief from each group and identify 3 common themes </a:t>
            </a:r>
            <a:endParaRPr lang="en-US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373188" marR="0" indent="-1362075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2:15pm	Small group: Spin charting to set goals with plans, responsibilities and timelines	</a:t>
            </a:r>
            <a:endParaRPr lang="en-US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373188" marR="0" indent="-1362075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2:45pm	Large group: Recap next steps and create a communication plan for those missing</a:t>
            </a:r>
            <a:endParaRPr lang="en-US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373188" marR="0" indent="-1362075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3:00pm	Closing prayer</a:t>
            </a:r>
            <a:endParaRPr lang="en-US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4" name="Picture 3" descr="A circle with different symbols&#10;&#10;Description automatically generated">
            <a:extLst>
              <a:ext uri="{FF2B5EF4-FFF2-40B4-BE49-F238E27FC236}">
                <a16:creationId xmlns:a16="http://schemas.microsoft.com/office/drawing/2014/main" id="{217E2FD8-8C04-66AF-E7EA-5BCF3945D8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8685" y="21545"/>
            <a:ext cx="1846943" cy="184694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97A72CA-8F91-B135-2DD3-3BB58CCD2D2C}"/>
              </a:ext>
            </a:extLst>
          </p:cNvPr>
          <p:cNvSpPr txBox="1"/>
          <p:nvPr/>
        </p:nvSpPr>
        <p:spPr>
          <a:xfrm>
            <a:off x="974558" y="5678905"/>
            <a:ext cx="106359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18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And the Lord answered me: “Write the vision; make it plain upon tablets, so he may run who reads it.  For still the vision awaits its time, it hastens to the end – it will not lie.  If it seems slow wait for it; it will surely come; it will not delay.”  Habakkuk 2: 2-3</a:t>
            </a:r>
            <a:endParaRPr lang="en-US" dirty="0">
              <a:solidFill>
                <a:srgbClr val="47474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9325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E5A3C-CA89-9DB8-655B-972478D78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Icebreaker Activity (15 minutes)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06BAAD-942F-A7CF-D942-6AF2892A75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976429" cy="4351338"/>
          </a:xfrm>
        </p:spPr>
        <p:txBody>
          <a:bodyPr/>
          <a:lstStyle/>
          <a:p>
            <a:pPr eaLnBrk="1" hangingPunct="1"/>
            <a:r>
              <a:rPr lang="en-US" altLang="en-US" dirty="0"/>
              <a:t>Please line up by the year you starting worshiping at Rejoice</a:t>
            </a:r>
            <a:br>
              <a:rPr lang="en-US" altLang="en-US" dirty="0"/>
            </a:br>
            <a:br>
              <a:rPr lang="en-US" altLang="en-US" dirty="0"/>
            </a:br>
            <a:br>
              <a:rPr lang="en-US" altLang="en-US" dirty="0"/>
            </a:br>
            <a:endParaRPr lang="en-US" altLang="en-US" dirty="0"/>
          </a:p>
          <a:p>
            <a:pPr eaLnBrk="1" hangingPunct="1"/>
            <a:r>
              <a:rPr lang="en-US" altLang="en-US" dirty="0"/>
              <a:t>Divide into groups of 6-8 and share 1 of your highlights from Rejoice with a partner, then switch</a:t>
            </a:r>
          </a:p>
          <a:p>
            <a:pPr lvl="1"/>
            <a:endParaRPr lang="en-US" altLang="en-US" dirty="0"/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 descr="A circle with different symbols&#10;&#10;Description automatically generated">
            <a:extLst>
              <a:ext uri="{FF2B5EF4-FFF2-40B4-BE49-F238E27FC236}">
                <a16:creationId xmlns:a16="http://schemas.microsoft.com/office/drawing/2014/main" id="{217E2FD8-8C04-66AF-E7EA-5BCF3945D8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8685" y="21545"/>
            <a:ext cx="1846943" cy="1846943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61A4D30-A562-E58F-4691-9B3EEE890DD5}"/>
              </a:ext>
            </a:extLst>
          </p:cNvPr>
          <p:cNvCxnSpPr/>
          <p:nvPr/>
        </p:nvCxnSpPr>
        <p:spPr>
          <a:xfrm>
            <a:off x="1863053" y="2815478"/>
            <a:ext cx="8485632" cy="0"/>
          </a:xfrm>
          <a:prstGeom prst="line">
            <a:avLst/>
          </a:prstGeom>
          <a:ln w="50800" cap="flat" cmpd="sng" algn="ctr">
            <a:solidFill>
              <a:srgbClr val="0070C0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90B6C64E-E55D-14E3-2F6A-75E7C39D01B4}"/>
              </a:ext>
            </a:extLst>
          </p:cNvPr>
          <p:cNvSpPr txBox="1"/>
          <p:nvPr/>
        </p:nvSpPr>
        <p:spPr>
          <a:xfrm>
            <a:off x="985795" y="2600840"/>
            <a:ext cx="10764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1988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7CD1F7-6DCA-1181-A1D0-20BD1344C261}"/>
              </a:ext>
            </a:extLst>
          </p:cNvPr>
          <p:cNvSpPr txBox="1"/>
          <p:nvPr/>
        </p:nvSpPr>
        <p:spPr>
          <a:xfrm>
            <a:off x="10424950" y="2600840"/>
            <a:ext cx="10764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7238827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E5A3C-CA89-9DB8-655B-972478D78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Small Group Activity (15 minutes)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06BAAD-942F-A7CF-D942-6AF2892A75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Validate identity and SWOT analysis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en-US" dirty="0"/>
              <a:t>Take a quiet minute to review pp. 2-3 of the pre-work and record any changes your recommend</a:t>
            </a:r>
            <a:br>
              <a:rPr lang="en-US" altLang="en-US" dirty="0"/>
            </a:br>
            <a:endParaRPr lang="en-US" altLang="en-US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en-US" dirty="0"/>
              <a:t>Share with a partner any of your changes, then switch (2 minutes)</a:t>
            </a:r>
            <a:br>
              <a:rPr lang="en-US" altLang="en-US" dirty="0"/>
            </a:br>
            <a:endParaRPr lang="en-US" altLang="en-US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en-US" dirty="0"/>
              <a:t>Share with your entire small group and select a recorder to add your changes to the flipcharts (6-8 minutes)</a:t>
            </a:r>
            <a:br>
              <a:rPr lang="en-US" altLang="en-US" dirty="0"/>
            </a:br>
            <a:endParaRPr lang="en-US" altLang="en-US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en-US" dirty="0"/>
              <a:t>Select a reporter to share with the large group (1 minute/group)</a:t>
            </a:r>
            <a:br>
              <a:rPr lang="en-US" altLang="en-US" dirty="0"/>
            </a:br>
            <a:endParaRPr lang="en-US" altLang="en-US" dirty="0"/>
          </a:p>
          <a:p>
            <a:pPr lvl="1">
              <a:buFont typeface="Courier New" panose="02070309020205020404" pitchFamily="49" charset="0"/>
              <a:buChar char="o"/>
            </a:pPr>
            <a:endParaRPr lang="en-US" altLang="en-US" dirty="0"/>
          </a:p>
          <a:p>
            <a:pPr lvl="1">
              <a:buFont typeface="Courier New" panose="02070309020205020404" pitchFamily="49" charset="0"/>
              <a:buChar char="o"/>
            </a:pPr>
            <a:endParaRPr lang="en-US" altLang="en-US" dirty="0"/>
          </a:p>
        </p:txBody>
      </p:sp>
      <p:pic>
        <p:nvPicPr>
          <p:cNvPr id="4" name="Picture 3" descr="A circle with different symbols&#10;&#10;Description automatically generated">
            <a:extLst>
              <a:ext uri="{FF2B5EF4-FFF2-40B4-BE49-F238E27FC236}">
                <a16:creationId xmlns:a16="http://schemas.microsoft.com/office/drawing/2014/main" id="{217E2FD8-8C04-66AF-E7EA-5BCF3945D8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8685" y="21545"/>
            <a:ext cx="1846943" cy="1846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2024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E5A3C-CA89-9DB8-655B-972478D78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Share Rejoice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Survey Results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(15 minutes)</a:t>
            </a:r>
          </a:p>
        </p:txBody>
      </p:sp>
      <p:pic>
        <p:nvPicPr>
          <p:cNvPr id="4" name="Picture 3" descr="A circle with different symbols&#10;&#10;Description automatically generated">
            <a:extLst>
              <a:ext uri="{FF2B5EF4-FFF2-40B4-BE49-F238E27FC236}">
                <a16:creationId xmlns:a16="http://schemas.microsoft.com/office/drawing/2014/main" id="{217E2FD8-8C04-66AF-E7EA-5BCF3945D8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8685" y="21545"/>
            <a:ext cx="1846943" cy="184694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0E8068C-D799-266F-94D4-98E2B14597F1}"/>
              </a:ext>
            </a:extLst>
          </p:cNvPr>
          <p:cNvSpPr txBox="1"/>
          <p:nvPr/>
        </p:nvSpPr>
        <p:spPr>
          <a:xfrm>
            <a:off x="926432" y="2069432"/>
            <a:ext cx="257151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Out of 175 confirmed congregation members, </a:t>
            </a:r>
            <a:b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22 responded to survey</a:t>
            </a:r>
          </a:p>
        </p:txBody>
      </p:sp>
      <p:pic>
        <p:nvPicPr>
          <p:cNvPr id="6" name="Picture 5" descr="A screenshot of a phone&#10;&#10;Description automatically generated">
            <a:extLst>
              <a:ext uri="{FF2B5EF4-FFF2-40B4-BE49-F238E27FC236}">
                <a16:creationId xmlns:a16="http://schemas.microsoft.com/office/drawing/2014/main" id="{011E0BD2-93B0-12F2-838C-76EF95B45B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0532" y="365125"/>
            <a:ext cx="3060679" cy="4757964"/>
          </a:xfrm>
          <a:prstGeom prst="rect">
            <a:avLst/>
          </a:prstGeom>
        </p:spPr>
      </p:pic>
      <p:pic>
        <p:nvPicPr>
          <p:cNvPr id="10" name="Picture 9" descr="A screenshot of a phone&#10;&#10;Description automatically generated">
            <a:extLst>
              <a:ext uri="{FF2B5EF4-FFF2-40B4-BE49-F238E27FC236}">
                <a16:creationId xmlns:a16="http://schemas.microsoft.com/office/drawing/2014/main" id="{3A82439B-C590-99F1-CFE4-F9B88B44BA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7046" y="365125"/>
            <a:ext cx="2781300" cy="557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1167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E5A3C-CA89-9DB8-655B-972478D78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Share Rejoice Survey Results 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(cont.)</a:t>
            </a:r>
          </a:p>
        </p:txBody>
      </p:sp>
      <p:pic>
        <p:nvPicPr>
          <p:cNvPr id="4" name="Picture 3" descr="A circle with different symbols&#10;&#10;Description automatically generated">
            <a:extLst>
              <a:ext uri="{FF2B5EF4-FFF2-40B4-BE49-F238E27FC236}">
                <a16:creationId xmlns:a16="http://schemas.microsoft.com/office/drawing/2014/main" id="{217E2FD8-8C04-66AF-E7EA-5BCF3945D8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8685" y="21545"/>
            <a:ext cx="1846943" cy="1846943"/>
          </a:xfrm>
          <a:prstGeom prst="rect">
            <a:avLst/>
          </a:prstGeom>
        </p:spPr>
      </p:pic>
      <p:pic>
        <p:nvPicPr>
          <p:cNvPr id="5" name="Picture 4" descr="A screenshot of a survey&#10;&#10;Description automatically generated">
            <a:extLst>
              <a:ext uri="{FF2B5EF4-FFF2-40B4-BE49-F238E27FC236}">
                <a16:creationId xmlns:a16="http://schemas.microsoft.com/office/drawing/2014/main" id="{9138C56E-219D-56B8-9307-35167890C2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7043" y="1469779"/>
            <a:ext cx="9118600" cy="5366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9170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E5A3C-CA89-9DB8-655B-972478D78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Share Rejoice Survey Results </a:t>
            </a: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(cont.)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 descr="A circle with different symbols&#10;&#10;Description automatically generated">
            <a:extLst>
              <a:ext uri="{FF2B5EF4-FFF2-40B4-BE49-F238E27FC236}">
                <a16:creationId xmlns:a16="http://schemas.microsoft.com/office/drawing/2014/main" id="{217E2FD8-8C04-66AF-E7EA-5BCF3945D8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8685" y="21545"/>
            <a:ext cx="1846943" cy="184694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9A8A193-A189-C032-9B50-6C50CFB673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168" y="2034268"/>
            <a:ext cx="11843664" cy="2960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499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E5A3C-CA89-9DB8-655B-972478D78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945016"/>
            <a:ext cx="3536659" cy="1325563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Share Rejoice Survey Results (cont.)</a:t>
            </a:r>
            <a:b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15 Dimensions of Thriving Churches</a:t>
            </a:r>
          </a:p>
        </p:txBody>
      </p:sp>
      <p:pic>
        <p:nvPicPr>
          <p:cNvPr id="4" name="Picture 3" descr="A circle with different symbols&#10;&#10;Description automatically generated">
            <a:extLst>
              <a:ext uri="{FF2B5EF4-FFF2-40B4-BE49-F238E27FC236}">
                <a16:creationId xmlns:a16="http://schemas.microsoft.com/office/drawing/2014/main" id="{217E2FD8-8C04-66AF-E7EA-5BCF3945D8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8685" y="21545"/>
            <a:ext cx="1846943" cy="1846943"/>
          </a:xfrm>
          <a:prstGeom prst="rect">
            <a:avLst/>
          </a:prstGeom>
        </p:spPr>
      </p:pic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F11B6B29-106F-2E61-7560-05DC1A2F73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2683" y="21545"/>
            <a:ext cx="5098177" cy="6814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9702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E5A3C-CA89-9DB8-655B-972478D78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6592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Share Rejoice Survey Results (cont.)</a:t>
            </a:r>
            <a:b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Top 3 Dimensions of Thriving Churches</a:t>
            </a:r>
          </a:p>
        </p:txBody>
      </p:sp>
      <p:pic>
        <p:nvPicPr>
          <p:cNvPr id="4" name="Picture 3" descr="A circle with different symbols&#10;&#10;Description automatically generated">
            <a:extLst>
              <a:ext uri="{FF2B5EF4-FFF2-40B4-BE49-F238E27FC236}">
                <a16:creationId xmlns:a16="http://schemas.microsoft.com/office/drawing/2014/main" id="{217E2FD8-8C04-66AF-E7EA-5BCF3945D8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8685" y="21545"/>
            <a:ext cx="1846943" cy="1846943"/>
          </a:xfrm>
          <a:prstGeom prst="rect">
            <a:avLst/>
          </a:prstGeom>
        </p:spPr>
      </p:pic>
      <p:pic>
        <p:nvPicPr>
          <p:cNvPr id="6" name="Picture 5" descr="A screenshot of a website&#10;&#10;Description automatically generated">
            <a:extLst>
              <a:ext uri="{FF2B5EF4-FFF2-40B4-BE49-F238E27FC236}">
                <a16:creationId xmlns:a16="http://schemas.microsoft.com/office/drawing/2014/main" id="{1A5F539B-78C2-D216-8B17-47F7E45326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335" y="1494632"/>
            <a:ext cx="3263900" cy="5194300"/>
          </a:xfrm>
          <a:prstGeom prst="rect">
            <a:avLst/>
          </a:prstGeom>
        </p:spPr>
      </p:pic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7EA4392D-FDCA-B5B0-DB85-1550A52707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9371" y="1537608"/>
            <a:ext cx="3302000" cy="5003800"/>
          </a:xfrm>
          <a:prstGeom prst="rect">
            <a:avLst/>
          </a:prstGeom>
        </p:spPr>
      </p:pic>
      <p:pic>
        <p:nvPicPr>
          <p:cNvPr id="10" name="Picture 9" descr="A screenshot of a church service&#10;&#10;Description automatically generated">
            <a:extLst>
              <a:ext uri="{FF2B5EF4-FFF2-40B4-BE49-F238E27FC236}">
                <a16:creationId xmlns:a16="http://schemas.microsoft.com/office/drawing/2014/main" id="{E3CC4183-7A02-1A5F-AE01-D701DEA8C6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30508" y="1496286"/>
            <a:ext cx="3314700" cy="530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8508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</TotalTime>
  <Words>839</Words>
  <Application>Microsoft Macintosh PowerPoint</Application>
  <PresentationFormat>Widescreen</PresentationFormat>
  <Paragraphs>106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Aptos</vt:lpstr>
      <vt:lpstr>Aptos Display</vt:lpstr>
      <vt:lpstr>Arial</vt:lpstr>
      <vt:lpstr>Calibri</vt:lpstr>
      <vt:lpstr>Courier New</vt:lpstr>
      <vt:lpstr>Office Theme</vt:lpstr>
      <vt:lpstr>Welcome to Rejoice Visioning Meeting, October 1, 2023</vt:lpstr>
      <vt:lpstr>Agenda</vt:lpstr>
      <vt:lpstr>Icebreaker Activity (15 minutes)</vt:lpstr>
      <vt:lpstr>Small Group Activity (15 minutes)</vt:lpstr>
      <vt:lpstr>Share Rejoice  Survey Results (15 minutes)</vt:lpstr>
      <vt:lpstr>Share Rejoice Survey Results (cont.)</vt:lpstr>
      <vt:lpstr>Share Rejoice Survey Results (cont.)</vt:lpstr>
      <vt:lpstr>Share Rejoice Survey Results (cont.) 15 Dimensions of Thriving Churches</vt:lpstr>
      <vt:lpstr>Share Rejoice Survey Results (cont.) Top 3 Dimensions of Thriving Churches</vt:lpstr>
      <vt:lpstr>Share Rejoice Survey Results (cont.) Bottom 3 Dimensions of Thriving Churches</vt:lpstr>
      <vt:lpstr>Look ahead to the future – 15 minutes Small Group Activity</vt:lpstr>
      <vt:lpstr>Large Group Debrief – 30 minutes</vt:lpstr>
      <vt:lpstr>Small Group Activity – 30 minutes Spin Charting</vt:lpstr>
      <vt:lpstr>Large Group: Wrap Up – 15 minutes</vt:lpstr>
      <vt:lpstr>Closing Prayer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Congregation Visioning Meeting</dc:title>
  <dc:creator>Jane Winge</dc:creator>
  <cp:lastModifiedBy>Jane Winge</cp:lastModifiedBy>
  <cp:revision>29</cp:revision>
  <dcterms:created xsi:type="dcterms:W3CDTF">2023-09-01T21:53:35Z</dcterms:created>
  <dcterms:modified xsi:type="dcterms:W3CDTF">2023-09-26T21:41:14Z</dcterms:modified>
</cp:coreProperties>
</file>